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8" r:id="rId3"/>
    <p:sldId id="257" r:id="rId4"/>
    <p:sldId id="332" r:id="rId5"/>
    <p:sldId id="345" r:id="rId6"/>
    <p:sldId id="346" r:id="rId7"/>
    <p:sldId id="342" r:id="rId8"/>
    <p:sldId id="343" r:id="rId9"/>
    <p:sldId id="344" r:id="rId10"/>
    <p:sldId id="333" r:id="rId11"/>
    <p:sldId id="336" r:id="rId12"/>
    <p:sldId id="347" r:id="rId13"/>
    <p:sldId id="334" r:id="rId14"/>
    <p:sldId id="349" r:id="rId15"/>
    <p:sldId id="337" r:id="rId16"/>
    <p:sldId id="339" r:id="rId17"/>
    <p:sldId id="348" r:id="rId18"/>
    <p:sldId id="335" r:id="rId19"/>
    <p:sldId id="350" r:id="rId20"/>
    <p:sldId id="33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1B21-D21B-1F11-17AB-C7DDFF8C4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026" y="2404534"/>
            <a:ext cx="8279296" cy="1646302"/>
          </a:xfrm>
        </p:spPr>
        <p:txBody>
          <a:bodyPr/>
          <a:lstStyle/>
          <a:p>
            <a:r>
              <a:rPr lang="en-US" dirty="0"/>
              <a:t>JetBot Collision Avoidance </a:t>
            </a:r>
            <a:br>
              <a:rPr lang="en-US" dirty="0"/>
            </a:br>
            <a:r>
              <a:rPr lang="en-US" sz="3200" dirty="0"/>
              <a:t>powered by Jetson Nano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2158A-B16B-4A3C-CE38-9CA56BB46DD3}"/>
              </a:ext>
            </a:extLst>
          </p:cNvPr>
          <p:cNvSpPr txBox="1"/>
          <p:nvPr/>
        </p:nvSpPr>
        <p:spPr>
          <a:xfrm>
            <a:off x="586409" y="6271591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Mike Soniat</a:t>
            </a:r>
          </a:p>
        </p:txBody>
      </p:sp>
    </p:spTree>
    <p:extLst>
      <p:ext uri="{BB962C8B-B14F-4D97-AF65-F5344CB8AC3E}">
        <p14:creationId xmlns:p14="http://schemas.microsoft.com/office/powerpoint/2010/main" val="42913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678E5181-0E15-2752-B06D-C5B341C63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728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038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6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indoor, wall, floor&#10;&#10;Description automatically generated">
            <a:extLst>
              <a:ext uri="{FF2B5EF4-FFF2-40B4-BE49-F238E27FC236}">
                <a16:creationId xmlns:a16="http://schemas.microsoft.com/office/drawing/2014/main" id="{32164D28-057B-D296-F9F5-5603F0EFF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09" r="-2" b="-2"/>
          <a:stretch/>
        </p:blipFill>
        <p:spPr>
          <a:xfrm>
            <a:off x="8183702" y="-8425"/>
            <a:ext cx="4003019" cy="3388883"/>
          </a:xfrm>
          <a:prstGeom prst="rect">
            <a:avLst/>
          </a:prstGeom>
        </p:spPr>
      </p:pic>
      <p:pic>
        <p:nvPicPr>
          <p:cNvPr id="13" name="Picture 12" descr="A picture containing indoor, wall, floor, furniture&#10;&#10;Description automatically generated">
            <a:extLst>
              <a:ext uri="{FF2B5EF4-FFF2-40B4-BE49-F238E27FC236}">
                <a16:creationId xmlns:a16="http://schemas.microsoft.com/office/drawing/2014/main" id="{B6C5AA15-FE60-1686-C17A-470EFA983A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7" r="4" b="4"/>
          <a:stretch/>
        </p:blipFill>
        <p:spPr>
          <a:xfrm>
            <a:off x="4051795" y="3477532"/>
            <a:ext cx="4014047" cy="3383270"/>
          </a:xfrm>
          <a:prstGeom prst="rect">
            <a:avLst/>
          </a:prstGeom>
        </p:spPr>
      </p:pic>
      <p:pic>
        <p:nvPicPr>
          <p:cNvPr id="5" name="Picture 4" descr="A picture containing indoor, floor, wooden, wood&#10;&#10;Description automatically generated">
            <a:extLst>
              <a:ext uri="{FF2B5EF4-FFF2-40B4-BE49-F238E27FC236}">
                <a16:creationId xmlns:a16="http://schemas.microsoft.com/office/drawing/2014/main" id="{FF2A8BAC-FABD-68E3-8985-374711C987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5" r="3440" b="4"/>
          <a:stretch/>
        </p:blipFill>
        <p:spPr>
          <a:xfrm>
            <a:off x="-19372" y="10"/>
            <a:ext cx="4003039" cy="3383270"/>
          </a:xfrm>
          <a:prstGeom prst="rect">
            <a:avLst/>
          </a:prstGeom>
        </p:spPr>
      </p:pic>
      <p:pic>
        <p:nvPicPr>
          <p:cNvPr id="7" name="Picture 6" descr="A picture containing indoor, wall, floor, furniture&#10;&#10;Description automatically generated">
            <a:extLst>
              <a:ext uri="{FF2B5EF4-FFF2-40B4-BE49-F238E27FC236}">
                <a16:creationId xmlns:a16="http://schemas.microsoft.com/office/drawing/2014/main" id="{E004249D-9CF8-82F2-ED60-47F4C90D15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409" r="-3" b="-3"/>
          <a:stretch/>
        </p:blipFill>
        <p:spPr>
          <a:xfrm>
            <a:off x="4082175" y="-8425"/>
            <a:ext cx="4003019" cy="3388893"/>
          </a:xfrm>
          <a:prstGeom prst="rect">
            <a:avLst/>
          </a:prstGeom>
        </p:spPr>
      </p:pic>
      <p:pic>
        <p:nvPicPr>
          <p:cNvPr id="15" name="Picture 14" descr="A picture containing indoor, wall, floor, furniture&#10;&#10;Description automatically generated">
            <a:extLst>
              <a:ext uri="{FF2B5EF4-FFF2-40B4-BE49-F238E27FC236}">
                <a16:creationId xmlns:a16="http://schemas.microsoft.com/office/drawing/2014/main" id="{6AC8F8D5-70E8-ED38-C9EF-2F4C80DF26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17" r="4" b="4"/>
          <a:stretch/>
        </p:blipFill>
        <p:spPr>
          <a:xfrm>
            <a:off x="8194277" y="3474719"/>
            <a:ext cx="4014047" cy="3383280"/>
          </a:xfrm>
          <a:prstGeom prst="rect">
            <a:avLst/>
          </a:prstGeom>
        </p:spPr>
      </p:pic>
      <p:pic>
        <p:nvPicPr>
          <p:cNvPr id="11" name="Picture 10" descr="A chess board in a room&#10;&#10;Description automatically generated with low confidence">
            <a:extLst>
              <a:ext uri="{FF2B5EF4-FFF2-40B4-BE49-F238E27FC236}">
                <a16:creationId xmlns:a16="http://schemas.microsoft.com/office/drawing/2014/main" id="{0F0247AE-0CCD-DE65-C2F3-1D6E40783D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016" r="1633" b="-3"/>
          <a:stretch/>
        </p:blipFill>
        <p:spPr>
          <a:xfrm>
            <a:off x="-38703" y="3474721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85920-4737-CFE0-B1CA-774D9BBD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9" y="1179151"/>
            <a:ext cx="3597979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Train Model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19161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74CEE69-9E17-AA3F-473F-6E5900108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09" r="1" b="1707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25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502A3FA-8531-E571-F7F2-775375011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55" r="1" b="8933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168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3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7D8593C-BCE9-A147-8D92-910A0CA2F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62" r="1" b="6825"/>
          <a:stretch/>
        </p:blipFill>
        <p:spPr>
          <a:xfrm>
            <a:off x="1657165" y="1131994"/>
            <a:ext cx="887954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84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EFE2F2-5C38-A43F-42D2-19F1DCE8A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728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83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85920-4737-CFE0-B1CA-774D9BBD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9" y="1179151"/>
            <a:ext cx="3597979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Live Demo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6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DE8DE2B-61C1-46D5-BEB8-521321C18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12C92A-B902-4B69-BDCF-CCA3021FCB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2BDBC14-42A0-4182-BFBA-0751F6350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902DC474-5BCC-4188-ACDC-AD63E6B18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7B427019-8592-4032-931B-4F27104C9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6E2CEA-A5BB-4CF7-B907-AE4DBF674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78D09D5A-29CC-4B32-9CE1-72E607558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F3A3FC-950B-40B0-923D-0F0BC1A5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CA0F2E1-CD3D-4521-9CCB-41A5CC6C5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9BA4F16A-21DC-462A-AD37-0A93C8B79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B75EBDD-038D-4572-A372-114938295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BCD109C-1484-7C6F-6058-0AA11BC8E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9" r="1" b="16959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91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6C3FE78-11F0-8D6A-1D2C-8DD5AF7DD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9" r="1" b="988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22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378F5-B77E-402B-E314-1B8B9E47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442595"/>
            <a:ext cx="3300646" cy="4200445"/>
          </a:xfrm>
        </p:spPr>
        <p:txBody>
          <a:bodyPr anchor="ctr">
            <a:normAutofit/>
          </a:bodyPr>
          <a:lstStyle/>
          <a:p>
            <a:r>
              <a:rPr lang="en-US" dirty="0"/>
              <a:t>JetBot</a:t>
            </a:r>
            <a:br>
              <a:rPr lang="en-US" dirty="0"/>
            </a:br>
            <a:br>
              <a:rPr lang="en-US" dirty="0"/>
            </a:b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JetBot is an open-source robot based on NVIDIA Jetson Nano.</a:t>
            </a:r>
            <a:b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b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https://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jetbot.org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4B3F90-D241-7019-D50A-66D92C182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171" y="1442595"/>
            <a:ext cx="5668726" cy="446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13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95F7986-E27A-E661-A073-68F0BAFAF6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728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6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85920-4737-CFE0-B1CA-774D9BBD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628B4-33B2-BCD3-6BC9-F5DB4AC35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745" y="737487"/>
            <a:ext cx="6341016" cy="5383025"/>
          </a:xfrm>
        </p:spPr>
        <p:txBody>
          <a:bodyPr anchor="ctr">
            <a:normAutofit/>
          </a:bodyPr>
          <a:lstStyle/>
          <a:p>
            <a:r>
              <a:rPr lang="en-US" b="0" dirty="0">
                <a:effectLst/>
              </a:rPr>
              <a:t>Experiment with machine vision and deep learning using the JetBot, Python, Jupyter</a:t>
            </a:r>
            <a:r>
              <a:rPr lang="en-US" dirty="0"/>
              <a:t>Lab, PyTorch, and OpenCV</a:t>
            </a:r>
            <a:r>
              <a:rPr lang="en-US" b="0" dirty="0">
                <a:effectLst/>
              </a:rPr>
              <a:t>.</a:t>
            </a:r>
          </a:p>
          <a:p>
            <a:r>
              <a:rPr lang="en-US" b="0" dirty="0">
                <a:effectLst/>
              </a:rPr>
              <a:t>Keep the robot within a “safe” area and out of “unsafe” areas.</a:t>
            </a:r>
          </a:p>
          <a:p>
            <a:r>
              <a:rPr lang="en-US" dirty="0"/>
              <a:t>Build a neural network using images from the JetBot’s camera. </a:t>
            </a:r>
          </a:p>
          <a:p>
            <a:r>
              <a:rPr lang="en-US" dirty="0"/>
              <a:t>Collect 300 images, using the JetBot camera, and label or classify them as either “Blocked” or “Free”.</a:t>
            </a:r>
          </a:p>
          <a:p>
            <a:r>
              <a:rPr lang="en-US" b="0" dirty="0">
                <a:effectLst/>
              </a:rPr>
              <a:t>Train a model using the classified images to detect safe and unsafe areas.</a:t>
            </a:r>
          </a:p>
          <a:p>
            <a:r>
              <a:rPr lang="en-US" b="0" dirty="0">
                <a:effectLst/>
              </a:rPr>
              <a:t>Use this mo</a:t>
            </a:r>
            <a:r>
              <a:rPr lang="en-US" dirty="0"/>
              <a:t>del to let the JetBot loose in the environment and see if it can stay clear of danger (falling off the table).</a:t>
            </a:r>
            <a:endParaRPr lang="en-US" b="0" dirty="0">
              <a:effectLst/>
            </a:endParaRP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481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EAEC9-36CA-489A-BB63-EE05C3EB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JupyterLab Notebook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55DADE-D6C2-EB42-AF29-F5BC725E5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88281"/>
            <a:ext cx="8596668" cy="48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26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85920-4737-CFE0-B1CA-774D9BBD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49" y="1179151"/>
            <a:ext cx="3597979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338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8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935BE3-4574-7CA1-137F-4F4905A222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52" r="1" b="10636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1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2D0469D-1DF9-D9D6-DF06-F9B25C24B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0" r="1" b="14618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2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64A4D6D-4B4E-B940-69FB-25493323D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1" r="1" b="11666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880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0565C35A-C6FA-4269-822E-6DB5B9C4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8BBEF76-F066-4551-8A87-AAFD9969E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E701E2-9884-4313-A922-224D075A7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23">
              <a:extLst>
                <a:ext uri="{FF2B5EF4-FFF2-40B4-BE49-F238E27FC236}">
                  <a16:creationId xmlns:a16="http://schemas.microsoft.com/office/drawing/2014/main" id="{32C9DF5B-371A-4170-9F46-B6EE7EF02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5">
              <a:extLst>
                <a:ext uri="{FF2B5EF4-FFF2-40B4-BE49-F238E27FC236}">
                  <a16:creationId xmlns:a16="http://schemas.microsoft.com/office/drawing/2014/main" id="{00EAEF78-4C36-4EC9-855A-C27427C3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5E397A22-38A0-4816-926B-740F8E189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Rectangle 27">
              <a:extLst>
                <a:ext uri="{FF2B5EF4-FFF2-40B4-BE49-F238E27FC236}">
                  <a16:creationId xmlns:a16="http://schemas.microsoft.com/office/drawing/2014/main" id="{A4756C8A-87DB-494D-999F-E6C0EB0BD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8">
              <a:extLst>
                <a:ext uri="{FF2B5EF4-FFF2-40B4-BE49-F238E27FC236}">
                  <a16:creationId xmlns:a16="http://schemas.microsoft.com/office/drawing/2014/main" id="{FB60A164-1613-43A9-A23E-870E89DD90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29">
              <a:extLst>
                <a:ext uri="{FF2B5EF4-FFF2-40B4-BE49-F238E27FC236}">
                  <a16:creationId xmlns:a16="http://schemas.microsoft.com/office/drawing/2014/main" id="{CA0CF5DE-8A99-4138-A0F0-C84DA0C73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48">
              <a:extLst>
                <a:ext uri="{FF2B5EF4-FFF2-40B4-BE49-F238E27FC236}">
                  <a16:creationId xmlns:a16="http://schemas.microsoft.com/office/drawing/2014/main" id="{B41D911B-1F2A-43C3-BDE4-77A1F3D85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A429A86E-CFC2-4521-9A58-DF4BF96D95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1029ED5-F105-4DD2-99C8-1E4422817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D621E68-BF28-4A1C-B1A2-4E55E139E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E8BBE4D-F0DF-49B9-B75A-99DAC53AC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23">
              <a:extLst>
                <a:ext uri="{FF2B5EF4-FFF2-40B4-BE49-F238E27FC236}">
                  <a16:creationId xmlns:a16="http://schemas.microsoft.com/office/drawing/2014/main" id="{E0F07DDC-34A6-46A1-9DE9-2BBE2931A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7" name="Rectangle 25">
              <a:extLst>
                <a:ext uri="{FF2B5EF4-FFF2-40B4-BE49-F238E27FC236}">
                  <a16:creationId xmlns:a16="http://schemas.microsoft.com/office/drawing/2014/main" id="{2CEB2BF9-B8DB-45B9-86EA-D197B5B1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08B5BB34-3801-4E70-A981-FE007635E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9" name="Rectangle 27">
              <a:extLst>
                <a:ext uri="{FF2B5EF4-FFF2-40B4-BE49-F238E27FC236}">
                  <a16:creationId xmlns:a16="http://schemas.microsoft.com/office/drawing/2014/main" id="{38432A75-2CEB-463C-A8F2-ABB50A79F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28">
              <a:extLst>
                <a:ext uri="{FF2B5EF4-FFF2-40B4-BE49-F238E27FC236}">
                  <a16:creationId xmlns:a16="http://schemas.microsoft.com/office/drawing/2014/main" id="{E7E850B8-C050-4597-8BEB-113FEC9A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9">
              <a:extLst>
                <a:ext uri="{FF2B5EF4-FFF2-40B4-BE49-F238E27FC236}">
                  <a16:creationId xmlns:a16="http://schemas.microsoft.com/office/drawing/2014/main" id="{24ACC798-9CEC-4B6F-A8DD-F8E6FCCCF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1D58A8C6-1294-4CD9-89BC-F1E981A52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62">
              <a:extLst>
                <a:ext uri="{FF2B5EF4-FFF2-40B4-BE49-F238E27FC236}">
                  <a16:creationId xmlns:a16="http://schemas.microsoft.com/office/drawing/2014/main" id="{F32F2ED6-6143-46C4-A641-72D42732B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5C9652B3-A450-4ED6-8FBF-F536BA60B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D0B8DC-B6FF-70E3-2C7C-AB751B3850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17" r="1" b="7171"/>
          <a:stretch/>
        </p:blipFill>
        <p:spPr>
          <a:xfrm>
            <a:off x="568452" y="571500"/>
            <a:ext cx="11055096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3588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2441</TotalTime>
  <Words>152</Words>
  <Application>Microsoft Macintosh PowerPoint</Application>
  <PresentationFormat>Widescreen</PresentationFormat>
  <Paragraphs>14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Roboto</vt:lpstr>
      <vt:lpstr>Trebuchet MS</vt:lpstr>
      <vt:lpstr>Wingdings 3</vt:lpstr>
      <vt:lpstr>Facet</vt:lpstr>
      <vt:lpstr>JetBot Collision Avoidance  powered by Jetson Nano</vt:lpstr>
      <vt:lpstr>JetBot  JetBot is an open-source robot based on NVIDIA Jetson Nano.  https://jetbot.org</vt:lpstr>
      <vt:lpstr>Project</vt:lpstr>
      <vt:lpstr>JupyterLab Notebook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Train Model</vt:lpstr>
      <vt:lpstr>PowerPoint Presentation</vt:lpstr>
      <vt:lpstr>PowerPoint Presentation</vt:lpstr>
      <vt:lpstr>PowerPoint Presentation</vt:lpstr>
      <vt:lpstr>PowerPoint Presentation</vt:lpstr>
      <vt:lpstr>Live Demo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Hexapod Robot</dc:title>
  <dc:creator>Mike Soniat</dc:creator>
  <cp:lastModifiedBy>Mike Soniat</cp:lastModifiedBy>
  <cp:revision>54</cp:revision>
  <dcterms:created xsi:type="dcterms:W3CDTF">2022-11-04T18:07:01Z</dcterms:created>
  <dcterms:modified xsi:type="dcterms:W3CDTF">2023-02-05T21:47:05Z</dcterms:modified>
</cp:coreProperties>
</file>